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>
        <p:scale>
          <a:sx n="75" d="100"/>
          <a:sy n="75" d="100"/>
        </p:scale>
        <p:origin x="450" y="-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68E83D-B6A7-4D57-81F1-D34578F5D7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Ser - haber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11ECF1-733D-4525-8947-3D7D3E9F59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/>
              <a:t>Verbos irregulares en los tiempos vistos</a:t>
            </a:r>
          </a:p>
        </p:txBody>
      </p:sp>
    </p:spTree>
    <p:extLst>
      <p:ext uri="{BB962C8B-B14F-4D97-AF65-F5344CB8AC3E}">
        <p14:creationId xmlns:p14="http://schemas.microsoft.com/office/powerpoint/2010/main" val="3577892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A37F0-A6CB-4F7D-BF83-0358EEDC0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HABER – PRETÉRITO IMPERFECTO DEL INDICATIVO</a:t>
            </a:r>
          </a:p>
        </p:txBody>
      </p:sp>
      <p:graphicFrame>
        <p:nvGraphicFramePr>
          <p:cNvPr id="4" name="Tabla 7">
            <a:extLst>
              <a:ext uri="{FF2B5EF4-FFF2-40B4-BE49-F238E27FC236}">
                <a16:creationId xmlns:a16="http://schemas.microsoft.com/office/drawing/2014/main" id="{DFCFE82D-337D-4D44-8F82-99A3C165721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92092625"/>
              </p:ext>
            </p:extLst>
          </p:nvPr>
        </p:nvGraphicFramePr>
        <p:xfrm>
          <a:off x="2349445" y="2057400"/>
          <a:ext cx="7722207" cy="2743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8855">
                  <a:extLst>
                    <a:ext uri="{9D8B030D-6E8A-4147-A177-3AD203B41FA5}">
                      <a16:colId xmlns:a16="http://schemas.microsoft.com/office/drawing/2014/main" val="595489608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4225621543"/>
                    </a:ext>
                  </a:extLst>
                </a:gridCol>
                <a:gridCol w="3806078">
                  <a:extLst>
                    <a:ext uri="{9D8B030D-6E8A-4147-A177-3AD203B41FA5}">
                      <a16:colId xmlns:a16="http://schemas.microsoft.com/office/drawing/2014/main" val="466847694"/>
                    </a:ext>
                  </a:extLst>
                </a:gridCol>
                <a:gridCol w="2773074">
                  <a:extLst>
                    <a:ext uri="{9D8B030D-6E8A-4147-A177-3AD203B41FA5}">
                      <a16:colId xmlns:a16="http://schemas.microsoft.com/office/drawing/2014/main" val="1394395711"/>
                    </a:ext>
                  </a:extLst>
                </a:gridCol>
              </a:tblGrid>
              <a:tr h="442383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1°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SINGULAR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HABÍA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826106"/>
                  </a:ext>
                </a:extLst>
              </a:tr>
              <a:tr h="442383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TÚ – VOS-USTED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HABÍAS – HABIAS - HABÍA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74680"/>
                  </a:ext>
                </a:extLst>
              </a:tr>
              <a:tr h="442383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ÉL/ELLA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HABÍA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37585"/>
                  </a:ext>
                </a:extLst>
              </a:tr>
              <a:tr h="442383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1°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PLURAL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NOSOTROS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HABÍAMOS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228566"/>
                  </a:ext>
                </a:extLst>
              </a:tr>
              <a:tr h="442383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VOSOTROS-USTEDES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HABÍAIS -HABÍAN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822097"/>
                  </a:ext>
                </a:extLst>
              </a:tr>
              <a:tr h="442383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ELLOS/ELLAS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HABÍAN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98511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2EB8AE54-4445-4FD0-BE49-7BB0617CE611}"/>
              </a:ext>
            </a:extLst>
          </p:cNvPr>
          <p:cNvSpPr txBox="1"/>
          <p:nvPr/>
        </p:nvSpPr>
        <p:spPr>
          <a:xfrm>
            <a:off x="5888865" y="5236135"/>
            <a:ext cx="575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2° B – PRÁCTICAS DEL LENGUAJE – SILVIA VILLALBA - 2020</a:t>
            </a:r>
          </a:p>
        </p:txBody>
      </p:sp>
    </p:spTree>
    <p:extLst>
      <p:ext uri="{BB962C8B-B14F-4D97-AF65-F5344CB8AC3E}">
        <p14:creationId xmlns:p14="http://schemas.microsoft.com/office/powerpoint/2010/main" val="1104393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A37F0-A6CB-4F7D-BF83-0358EEDC0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HABER – CONDICIONAL DEL INDICATIVO</a:t>
            </a:r>
          </a:p>
        </p:txBody>
      </p:sp>
      <p:graphicFrame>
        <p:nvGraphicFramePr>
          <p:cNvPr id="4" name="Tabla 7">
            <a:extLst>
              <a:ext uri="{FF2B5EF4-FFF2-40B4-BE49-F238E27FC236}">
                <a16:creationId xmlns:a16="http://schemas.microsoft.com/office/drawing/2014/main" id="{DFCFE82D-337D-4D44-8F82-99A3C165721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75924315"/>
              </p:ext>
            </p:extLst>
          </p:nvPr>
        </p:nvGraphicFramePr>
        <p:xfrm>
          <a:off x="2349445" y="2057400"/>
          <a:ext cx="8053512" cy="2743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71555">
                  <a:extLst>
                    <a:ext uri="{9D8B030D-6E8A-4147-A177-3AD203B41FA5}">
                      <a16:colId xmlns:a16="http://schemas.microsoft.com/office/drawing/2014/main" val="595489608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4225621543"/>
                    </a:ext>
                  </a:extLst>
                </a:gridCol>
                <a:gridCol w="3592361">
                  <a:extLst>
                    <a:ext uri="{9D8B030D-6E8A-4147-A177-3AD203B41FA5}">
                      <a16:colId xmlns:a16="http://schemas.microsoft.com/office/drawing/2014/main" val="466847694"/>
                    </a:ext>
                  </a:extLst>
                </a:gridCol>
                <a:gridCol w="3330796">
                  <a:extLst>
                    <a:ext uri="{9D8B030D-6E8A-4147-A177-3AD203B41FA5}">
                      <a16:colId xmlns:a16="http://schemas.microsoft.com/office/drawing/2014/main" val="1394395711"/>
                    </a:ext>
                  </a:extLst>
                </a:gridCol>
              </a:tblGrid>
              <a:tr h="442383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1°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SINGULAR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HABRÍA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826106"/>
                  </a:ext>
                </a:extLst>
              </a:tr>
              <a:tr h="442383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TÚ – VOS-USTED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HABRÍAS – HABRÍAS - HABRÍA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74680"/>
                  </a:ext>
                </a:extLst>
              </a:tr>
              <a:tr h="442383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ÉL/ELLA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HABRÍA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37585"/>
                  </a:ext>
                </a:extLst>
              </a:tr>
              <a:tr h="442383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1°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PLURAL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NOSOTROS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HABRÍAMOS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228566"/>
                  </a:ext>
                </a:extLst>
              </a:tr>
              <a:tr h="442383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VOSOTROS-USTEDES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HABRÍAIS - HABRÍAN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822097"/>
                  </a:ext>
                </a:extLst>
              </a:tr>
              <a:tr h="442383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ELLOS/ELLAS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HABRÍAN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98511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877724E-46E8-44AA-AEB6-CA97DAD22869}"/>
              </a:ext>
            </a:extLst>
          </p:cNvPr>
          <p:cNvSpPr txBox="1"/>
          <p:nvPr/>
        </p:nvSpPr>
        <p:spPr>
          <a:xfrm>
            <a:off x="5888865" y="5236135"/>
            <a:ext cx="575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2° B – PRÁCTICAS DEL LENGUAJE – SILVIA VILLALBA - 2020</a:t>
            </a:r>
          </a:p>
        </p:txBody>
      </p:sp>
    </p:spTree>
    <p:extLst>
      <p:ext uri="{BB962C8B-B14F-4D97-AF65-F5344CB8AC3E}">
        <p14:creationId xmlns:p14="http://schemas.microsoft.com/office/powerpoint/2010/main" val="106915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48F2F-2C60-4D38-817C-E289FDE9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673100"/>
            <a:ext cx="10396882" cy="1151965"/>
          </a:xfrm>
        </p:spPr>
        <p:txBody>
          <a:bodyPr/>
          <a:lstStyle/>
          <a:p>
            <a:r>
              <a:rPr lang="es-AR" dirty="0"/>
              <a:t>Ser – presente del indicativo</a:t>
            </a: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3E39CFA0-3010-4A49-B975-29AFA857FF3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85062462"/>
              </p:ext>
            </p:extLst>
          </p:nvPr>
        </p:nvGraphicFramePr>
        <p:xfrm>
          <a:off x="3080577" y="2057400"/>
          <a:ext cx="5616576" cy="2743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27318">
                  <a:extLst>
                    <a:ext uri="{9D8B030D-6E8A-4147-A177-3AD203B41FA5}">
                      <a16:colId xmlns:a16="http://schemas.microsoft.com/office/drawing/2014/main" val="595489608"/>
                    </a:ext>
                  </a:extLst>
                </a:gridCol>
                <a:gridCol w="591432">
                  <a:extLst>
                    <a:ext uri="{9D8B030D-6E8A-4147-A177-3AD203B41FA5}">
                      <a16:colId xmlns:a16="http://schemas.microsoft.com/office/drawing/2014/main" val="4225621543"/>
                    </a:ext>
                  </a:extLst>
                </a:gridCol>
                <a:gridCol w="2380892">
                  <a:extLst>
                    <a:ext uri="{9D8B030D-6E8A-4147-A177-3AD203B41FA5}">
                      <a16:colId xmlns:a16="http://schemas.microsoft.com/office/drawing/2014/main" val="466847694"/>
                    </a:ext>
                  </a:extLst>
                </a:gridCol>
                <a:gridCol w="2016934">
                  <a:extLst>
                    <a:ext uri="{9D8B030D-6E8A-4147-A177-3AD203B41FA5}">
                      <a16:colId xmlns:a16="http://schemas.microsoft.com/office/drawing/2014/main" val="1394395711"/>
                    </a:ext>
                  </a:extLst>
                </a:gridCol>
              </a:tblGrid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1°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SINGULAR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SOY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826106"/>
                  </a:ext>
                </a:extLst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TÚ – VOS-USTED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ERES – SOS - 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74680"/>
                  </a:ext>
                </a:extLst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ÉL/ELLA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37585"/>
                  </a:ext>
                </a:extLst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1°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PLURAL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NOSOTROS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SOMOS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228566"/>
                  </a:ext>
                </a:extLst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VOSOTROS-USTEDES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SOIS - 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822097"/>
                  </a:ext>
                </a:extLst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ELLOS/ELLAS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985119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A4CE2A2D-7571-49A8-84BE-ACD9E88104A5}"/>
              </a:ext>
            </a:extLst>
          </p:cNvPr>
          <p:cNvSpPr txBox="1"/>
          <p:nvPr/>
        </p:nvSpPr>
        <p:spPr>
          <a:xfrm>
            <a:off x="5888865" y="5236135"/>
            <a:ext cx="575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2° B – PRÁCTICAS DEL LENGUAJE – SILVIA VILLALBA - 2020</a:t>
            </a:r>
          </a:p>
        </p:txBody>
      </p:sp>
    </p:spTree>
    <p:extLst>
      <p:ext uri="{BB962C8B-B14F-4D97-AF65-F5344CB8AC3E}">
        <p14:creationId xmlns:p14="http://schemas.microsoft.com/office/powerpoint/2010/main" val="1586693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98BEC8-DCF1-428C-A2F0-2D19A907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68580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s-AR" dirty="0"/>
              <a:t>SER – PRETÉRITO PERFECTO SIMPLE  DEL INDICATIVO</a:t>
            </a:r>
          </a:p>
        </p:txBody>
      </p:sp>
      <p:graphicFrame>
        <p:nvGraphicFramePr>
          <p:cNvPr id="4" name="Tabla 7">
            <a:extLst>
              <a:ext uri="{FF2B5EF4-FFF2-40B4-BE49-F238E27FC236}">
                <a16:creationId xmlns:a16="http://schemas.microsoft.com/office/drawing/2014/main" id="{2B96E88C-DA83-4B55-B103-A9415B52B86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82899814"/>
              </p:ext>
            </p:extLst>
          </p:nvPr>
        </p:nvGraphicFramePr>
        <p:xfrm>
          <a:off x="2912012" y="2150165"/>
          <a:ext cx="6657837" cy="2743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45588">
                  <a:extLst>
                    <a:ext uri="{9D8B030D-6E8A-4147-A177-3AD203B41FA5}">
                      <a16:colId xmlns:a16="http://schemas.microsoft.com/office/drawing/2014/main" val="595489608"/>
                    </a:ext>
                  </a:extLst>
                </a:gridCol>
                <a:gridCol w="699107">
                  <a:extLst>
                    <a:ext uri="{9D8B030D-6E8A-4147-A177-3AD203B41FA5}">
                      <a16:colId xmlns:a16="http://schemas.microsoft.com/office/drawing/2014/main" val="4225621543"/>
                    </a:ext>
                  </a:extLst>
                </a:gridCol>
                <a:gridCol w="2822287">
                  <a:extLst>
                    <a:ext uri="{9D8B030D-6E8A-4147-A177-3AD203B41FA5}">
                      <a16:colId xmlns:a16="http://schemas.microsoft.com/office/drawing/2014/main" val="466847694"/>
                    </a:ext>
                  </a:extLst>
                </a:gridCol>
                <a:gridCol w="2390855">
                  <a:extLst>
                    <a:ext uri="{9D8B030D-6E8A-4147-A177-3AD203B41FA5}">
                      <a16:colId xmlns:a16="http://schemas.microsoft.com/office/drawing/2014/main" val="1394395711"/>
                    </a:ext>
                  </a:extLst>
                </a:gridCol>
              </a:tblGrid>
              <a:tr h="452876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1°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SINGULAR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FUI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826106"/>
                  </a:ext>
                </a:extLst>
              </a:tr>
              <a:tr h="452876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TÚ – VOS-USTED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FUITE – FUISTE - FUE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74680"/>
                  </a:ext>
                </a:extLst>
              </a:tr>
              <a:tr h="452876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ÉL/ELLA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FUE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37585"/>
                  </a:ext>
                </a:extLst>
              </a:tr>
              <a:tr h="452876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1°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PLURAL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NOSOTROS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FUIMOS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228566"/>
                  </a:ext>
                </a:extLst>
              </a:tr>
              <a:tr h="452876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VOSOTROS-USTEDES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FUISTEIS - FUERON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822097"/>
                  </a:ext>
                </a:extLst>
              </a:tr>
              <a:tr h="452876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ELLOS/ELLAS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FUERON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985119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440CB174-81AA-4DA0-8EAA-1E7FD3EF9C6D}"/>
              </a:ext>
            </a:extLst>
          </p:cNvPr>
          <p:cNvSpPr txBox="1"/>
          <p:nvPr/>
        </p:nvSpPr>
        <p:spPr>
          <a:xfrm>
            <a:off x="5888865" y="5236135"/>
            <a:ext cx="575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2° B – PRÁCTICAS DEL LENGUAJE – SILVIA VILLALBA - 2020</a:t>
            </a:r>
          </a:p>
        </p:txBody>
      </p:sp>
    </p:spTree>
    <p:extLst>
      <p:ext uri="{BB962C8B-B14F-4D97-AF65-F5344CB8AC3E}">
        <p14:creationId xmlns:p14="http://schemas.microsoft.com/office/powerpoint/2010/main" val="2966542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8B2D6F-A201-4903-8685-922720A45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SER – PRETÉRITO PERFECTO COMPUESTO DEL INDICATIVO</a:t>
            </a:r>
          </a:p>
        </p:txBody>
      </p:sp>
      <p:graphicFrame>
        <p:nvGraphicFramePr>
          <p:cNvPr id="4" name="Tabla 7">
            <a:extLst>
              <a:ext uri="{FF2B5EF4-FFF2-40B4-BE49-F238E27FC236}">
                <a16:creationId xmlns:a16="http://schemas.microsoft.com/office/drawing/2014/main" id="{E107B9BF-27C0-42BD-BA3B-113068EC14A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27166143"/>
              </p:ext>
            </p:extLst>
          </p:nvPr>
        </p:nvGraphicFramePr>
        <p:xfrm>
          <a:off x="2346925" y="2131386"/>
          <a:ext cx="7498150" cy="28111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86775">
                  <a:extLst>
                    <a:ext uri="{9D8B030D-6E8A-4147-A177-3AD203B41FA5}">
                      <a16:colId xmlns:a16="http://schemas.microsoft.com/office/drawing/2014/main" val="595489608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422562154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466847694"/>
                    </a:ext>
                  </a:extLst>
                </a:gridCol>
                <a:gridCol w="3952275">
                  <a:extLst>
                    <a:ext uri="{9D8B030D-6E8A-4147-A177-3AD203B41FA5}">
                      <a16:colId xmlns:a16="http://schemas.microsoft.com/office/drawing/2014/main" val="1394395711"/>
                    </a:ext>
                  </a:extLst>
                </a:gridCol>
              </a:tblGrid>
              <a:tr h="455172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1°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SINGULAR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HE SIDO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826106"/>
                  </a:ext>
                </a:extLst>
              </a:tr>
              <a:tr h="525128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TÚ – VOS-USTED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HAS SIDO – HAS SIDO - HA SIDO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74680"/>
                  </a:ext>
                </a:extLst>
              </a:tr>
              <a:tr h="450166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ÉL/ELLA</a:t>
                      </a:r>
                      <a:endParaRPr lang="es-AR" sz="2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HA SIDO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577710"/>
                  </a:ext>
                </a:extLst>
              </a:tr>
              <a:tr h="455172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1°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PLURAL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NOSOTROS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HEMOS SIDO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228566"/>
                  </a:ext>
                </a:extLst>
              </a:tr>
              <a:tr h="455172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VOSOTROS-USTEDES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HABÉIS SIDO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822097"/>
                  </a:ext>
                </a:extLst>
              </a:tr>
              <a:tr h="455172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ELLOS/ELLAS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HAN SIDO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985119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2166FA04-4E7C-4D08-A93B-6E6D904D4826}"/>
              </a:ext>
            </a:extLst>
          </p:cNvPr>
          <p:cNvSpPr txBox="1"/>
          <p:nvPr/>
        </p:nvSpPr>
        <p:spPr>
          <a:xfrm>
            <a:off x="5888865" y="5236135"/>
            <a:ext cx="575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2° B – PRÁCTICAS DEL LENGUAJE – SILVIA VILLALBA - 2020</a:t>
            </a:r>
          </a:p>
        </p:txBody>
      </p:sp>
    </p:spTree>
    <p:extLst>
      <p:ext uri="{BB962C8B-B14F-4D97-AF65-F5344CB8AC3E}">
        <p14:creationId xmlns:p14="http://schemas.microsoft.com/office/powerpoint/2010/main" val="27818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53305-9082-4501-A33B-7A8EDEEC5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SER – CONDICIONAL SIMPLE DEL INDICATIVO</a:t>
            </a:r>
          </a:p>
        </p:txBody>
      </p:sp>
      <p:graphicFrame>
        <p:nvGraphicFramePr>
          <p:cNvPr id="4" name="Tabla 7">
            <a:extLst>
              <a:ext uri="{FF2B5EF4-FFF2-40B4-BE49-F238E27FC236}">
                <a16:creationId xmlns:a16="http://schemas.microsoft.com/office/drawing/2014/main" id="{67E8DC56-C36C-4A99-8D81-678B933B2E5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2259555"/>
              </p:ext>
            </p:extLst>
          </p:nvPr>
        </p:nvGraphicFramePr>
        <p:xfrm>
          <a:off x="2771335" y="2057400"/>
          <a:ext cx="6997588" cy="2743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32265">
                  <a:extLst>
                    <a:ext uri="{9D8B030D-6E8A-4147-A177-3AD203B41FA5}">
                      <a16:colId xmlns:a16="http://schemas.microsoft.com/office/drawing/2014/main" val="595489608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4225621543"/>
                    </a:ext>
                  </a:extLst>
                </a:gridCol>
                <a:gridCol w="2707054">
                  <a:extLst>
                    <a:ext uri="{9D8B030D-6E8A-4147-A177-3AD203B41FA5}">
                      <a16:colId xmlns:a16="http://schemas.microsoft.com/office/drawing/2014/main" val="466847694"/>
                    </a:ext>
                  </a:extLst>
                </a:gridCol>
                <a:gridCol w="3086769">
                  <a:extLst>
                    <a:ext uri="{9D8B030D-6E8A-4147-A177-3AD203B41FA5}">
                      <a16:colId xmlns:a16="http://schemas.microsoft.com/office/drawing/2014/main" val="1394395711"/>
                    </a:ext>
                  </a:extLst>
                </a:gridCol>
              </a:tblGrid>
              <a:tr h="442383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1°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SINGULAR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SERÍA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826106"/>
                  </a:ext>
                </a:extLst>
              </a:tr>
              <a:tr h="442383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TÚ – VOS-USTED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SERÍAS – SERÍAS - SERÍA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74680"/>
                  </a:ext>
                </a:extLst>
              </a:tr>
              <a:tr h="442383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ÉL/ELLA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SERÍA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37585"/>
                  </a:ext>
                </a:extLst>
              </a:tr>
              <a:tr h="442383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1°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PLURAL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NOSOTROS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SERÍAMOS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228566"/>
                  </a:ext>
                </a:extLst>
              </a:tr>
              <a:tr h="442383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VOSOTROS-USTEDES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SERÍAIS - SERÍAN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822097"/>
                  </a:ext>
                </a:extLst>
              </a:tr>
              <a:tr h="442383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ELLOS/ELLAS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SERÍAN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985119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240A95A1-1C9F-47E8-9A46-132BA2506020}"/>
              </a:ext>
            </a:extLst>
          </p:cNvPr>
          <p:cNvSpPr txBox="1"/>
          <p:nvPr/>
        </p:nvSpPr>
        <p:spPr>
          <a:xfrm>
            <a:off x="5888865" y="5236135"/>
            <a:ext cx="575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2° B – PRÁCTICAS DEL LENGUAJE – SILVIA VILLALBA - 2020</a:t>
            </a:r>
          </a:p>
        </p:txBody>
      </p:sp>
    </p:spTree>
    <p:extLst>
      <p:ext uri="{BB962C8B-B14F-4D97-AF65-F5344CB8AC3E}">
        <p14:creationId xmlns:p14="http://schemas.microsoft.com/office/powerpoint/2010/main" val="1727686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80B41-838D-40E3-8620-C96941FA3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SER – PRETÉRITO IMPERFECTO</a:t>
            </a:r>
          </a:p>
        </p:txBody>
      </p:sp>
      <p:graphicFrame>
        <p:nvGraphicFramePr>
          <p:cNvPr id="4" name="Tabla 7">
            <a:extLst>
              <a:ext uri="{FF2B5EF4-FFF2-40B4-BE49-F238E27FC236}">
                <a16:creationId xmlns:a16="http://schemas.microsoft.com/office/drawing/2014/main" id="{B87D4D40-31BD-4B4C-B52A-ED6FE218020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20995294"/>
              </p:ext>
            </p:extLst>
          </p:nvPr>
        </p:nvGraphicFramePr>
        <p:xfrm>
          <a:off x="2349445" y="2057400"/>
          <a:ext cx="7069593" cy="2743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47755">
                  <a:extLst>
                    <a:ext uri="{9D8B030D-6E8A-4147-A177-3AD203B41FA5}">
                      <a16:colId xmlns:a16="http://schemas.microsoft.com/office/drawing/2014/main" val="5954896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4225621543"/>
                    </a:ext>
                  </a:extLst>
                </a:gridCol>
                <a:gridCol w="3222720">
                  <a:extLst>
                    <a:ext uri="{9D8B030D-6E8A-4147-A177-3AD203B41FA5}">
                      <a16:colId xmlns:a16="http://schemas.microsoft.com/office/drawing/2014/main" val="466847694"/>
                    </a:ext>
                  </a:extLst>
                </a:gridCol>
                <a:gridCol w="2538718">
                  <a:extLst>
                    <a:ext uri="{9D8B030D-6E8A-4147-A177-3AD203B41FA5}">
                      <a16:colId xmlns:a16="http://schemas.microsoft.com/office/drawing/2014/main" val="1394395711"/>
                    </a:ext>
                  </a:extLst>
                </a:gridCol>
              </a:tblGrid>
              <a:tr h="442383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1°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SINGULAR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ERA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826106"/>
                  </a:ext>
                </a:extLst>
              </a:tr>
              <a:tr h="442383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TÚ – VOS-USTED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ERAS-ERAS-ERA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74680"/>
                  </a:ext>
                </a:extLst>
              </a:tr>
              <a:tr h="442383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ÉL/ELLA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ERA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37585"/>
                  </a:ext>
                </a:extLst>
              </a:tr>
              <a:tr h="442383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1°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PLURAL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NOSOTROS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ÉRAMOS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228566"/>
                  </a:ext>
                </a:extLst>
              </a:tr>
              <a:tr h="442383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VOSOTROS-USTEDES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ERAIS - ERAN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822097"/>
                  </a:ext>
                </a:extLst>
              </a:tr>
              <a:tr h="442383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ELLOS/ELLAS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ERAN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98511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301D290C-DF76-48CB-9880-F2252EAAAD32}"/>
              </a:ext>
            </a:extLst>
          </p:cNvPr>
          <p:cNvSpPr txBox="1"/>
          <p:nvPr/>
        </p:nvSpPr>
        <p:spPr>
          <a:xfrm>
            <a:off x="5888865" y="5236135"/>
            <a:ext cx="575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2° B – PRÁCTICAS DEL LENGUAJE – SILVIA VILLALBA - 2020</a:t>
            </a:r>
          </a:p>
        </p:txBody>
      </p:sp>
    </p:spTree>
    <p:extLst>
      <p:ext uri="{BB962C8B-B14F-4D97-AF65-F5344CB8AC3E}">
        <p14:creationId xmlns:p14="http://schemas.microsoft.com/office/powerpoint/2010/main" val="2756456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BC74F-3835-4C0B-946D-437569809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HABER – PRESENTE DEL INDICATIVO</a:t>
            </a:r>
          </a:p>
        </p:txBody>
      </p:sp>
      <p:graphicFrame>
        <p:nvGraphicFramePr>
          <p:cNvPr id="4" name="Tabla 7">
            <a:extLst>
              <a:ext uri="{FF2B5EF4-FFF2-40B4-BE49-F238E27FC236}">
                <a16:creationId xmlns:a16="http://schemas.microsoft.com/office/drawing/2014/main" id="{919833E7-8936-4D13-AE29-40DAEB10848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02614767"/>
              </p:ext>
            </p:extLst>
          </p:nvPr>
        </p:nvGraphicFramePr>
        <p:xfrm>
          <a:off x="3287712" y="1938130"/>
          <a:ext cx="5616576" cy="2743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27318">
                  <a:extLst>
                    <a:ext uri="{9D8B030D-6E8A-4147-A177-3AD203B41FA5}">
                      <a16:colId xmlns:a16="http://schemas.microsoft.com/office/drawing/2014/main" val="595489608"/>
                    </a:ext>
                  </a:extLst>
                </a:gridCol>
                <a:gridCol w="591432">
                  <a:extLst>
                    <a:ext uri="{9D8B030D-6E8A-4147-A177-3AD203B41FA5}">
                      <a16:colId xmlns:a16="http://schemas.microsoft.com/office/drawing/2014/main" val="4225621543"/>
                    </a:ext>
                  </a:extLst>
                </a:gridCol>
                <a:gridCol w="2380892">
                  <a:extLst>
                    <a:ext uri="{9D8B030D-6E8A-4147-A177-3AD203B41FA5}">
                      <a16:colId xmlns:a16="http://schemas.microsoft.com/office/drawing/2014/main" val="466847694"/>
                    </a:ext>
                  </a:extLst>
                </a:gridCol>
                <a:gridCol w="2016934">
                  <a:extLst>
                    <a:ext uri="{9D8B030D-6E8A-4147-A177-3AD203B41FA5}">
                      <a16:colId xmlns:a16="http://schemas.microsoft.com/office/drawing/2014/main" val="1394395711"/>
                    </a:ext>
                  </a:extLst>
                </a:gridCol>
              </a:tblGrid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1°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SINGULAR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826106"/>
                  </a:ext>
                </a:extLst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TÚ – VOS-USTED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HAS – HAS - 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74680"/>
                  </a:ext>
                </a:extLst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ÉL/ELLA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37585"/>
                  </a:ext>
                </a:extLst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1°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PLURAL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NOSOTROS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HEMOS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228566"/>
                  </a:ext>
                </a:extLst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VOSOTROS-USTEDES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HABÉIS - HAN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822097"/>
                  </a:ext>
                </a:extLst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ELLOS/ELLAS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98511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8A28DC3-C1FF-4192-91FA-56345F850405}"/>
              </a:ext>
            </a:extLst>
          </p:cNvPr>
          <p:cNvSpPr txBox="1"/>
          <p:nvPr/>
        </p:nvSpPr>
        <p:spPr>
          <a:xfrm>
            <a:off x="5888865" y="5236135"/>
            <a:ext cx="575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2° B – PRÁCTICAS DEL LENGUAJE – SILVIA VILLALBA - 2020</a:t>
            </a:r>
          </a:p>
        </p:txBody>
      </p:sp>
    </p:spTree>
    <p:extLst>
      <p:ext uri="{BB962C8B-B14F-4D97-AF65-F5344CB8AC3E}">
        <p14:creationId xmlns:p14="http://schemas.microsoft.com/office/powerpoint/2010/main" val="1809925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4047B-C685-4AAA-B786-38B32DEE4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HABER – PRETÉRITO PERFECTO SIMPLE DEL INDICATIVO</a:t>
            </a:r>
          </a:p>
        </p:txBody>
      </p:sp>
      <p:graphicFrame>
        <p:nvGraphicFramePr>
          <p:cNvPr id="4" name="Tabla 7">
            <a:extLst>
              <a:ext uri="{FF2B5EF4-FFF2-40B4-BE49-F238E27FC236}">
                <a16:creationId xmlns:a16="http://schemas.microsoft.com/office/drawing/2014/main" id="{29F357B2-C9E8-4D6A-9F2B-4D90C1054CC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94561073"/>
              </p:ext>
            </p:extLst>
          </p:nvPr>
        </p:nvGraphicFramePr>
        <p:xfrm>
          <a:off x="1985769" y="2165350"/>
          <a:ext cx="8220461" cy="2743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79631">
                  <a:extLst>
                    <a:ext uri="{9D8B030D-6E8A-4147-A177-3AD203B41FA5}">
                      <a16:colId xmlns:a16="http://schemas.microsoft.com/office/drawing/2014/main" val="595489608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4225621543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466847694"/>
                    </a:ext>
                  </a:extLst>
                </a:gridCol>
                <a:gridCol w="3894330">
                  <a:extLst>
                    <a:ext uri="{9D8B030D-6E8A-4147-A177-3AD203B41FA5}">
                      <a16:colId xmlns:a16="http://schemas.microsoft.com/office/drawing/2014/main" val="1394395711"/>
                    </a:ext>
                  </a:extLst>
                </a:gridCol>
              </a:tblGrid>
              <a:tr h="452231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1°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SINGULAR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HUBE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826106"/>
                  </a:ext>
                </a:extLst>
              </a:tr>
              <a:tr h="452231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TÚ – VOS-USTED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HUBISTE – HUBISTE - HUBO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74680"/>
                  </a:ext>
                </a:extLst>
              </a:tr>
              <a:tr h="452231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ÉL/ELLA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HUBO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37585"/>
                  </a:ext>
                </a:extLst>
              </a:tr>
              <a:tr h="452231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1°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PLURAL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NOSOTROS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HUBIMOS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228566"/>
                  </a:ext>
                </a:extLst>
              </a:tr>
              <a:tr h="452231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VOSOTROS-USTEDES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HUBISTEIS - HUBIERON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822097"/>
                  </a:ext>
                </a:extLst>
              </a:tr>
              <a:tr h="452231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ELLOS/ELLAS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HUBIERON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98511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DB2FAADA-206D-4254-96BE-915C7B5A6E64}"/>
              </a:ext>
            </a:extLst>
          </p:cNvPr>
          <p:cNvSpPr txBox="1"/>
          <p:nvPr/>
        </p:nvSpPr>
        <p:spPr>
          <a:xfrm>
            <a:off x="5888865" y="5236135"/>
            <a:ext cx="575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2° B – PRÁCTICAS DEL LENGUAJE – SILVIA VILLALBA - 2020</a:t>
            </a:r>
          </a:p>
        </p:txBody>
      </p:sp>
    </p:spTree>
    <p:extLst>
      <p:ext uri="{BB962C8B-B14F-4D97-AF65-F5344CB8AC3E}">
        <p14:creationId xmlns:p14="http://schemas.microsoft.com/office/powerpoint/2010/main" val="4063991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FC0B6-1091-457C-8399-76EBF4F3C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HABER – PRETÉRITO PERFECTO COMPUESTO DEL INDICATIVO</a:t>
            </a:r>
          </a:p>
        </p:txBody>
      </p:sp>
      <p:graphicFrame>
        <p:nvGraphicFramePr>
          <p:cNvPr id="4" name="Tabla 7">
            <a:extLst>
              <a:ext uri="{FF2B5EF4-FFF2-40B4-BE49-F238E27FC236}">
                <a16:creationId xmlns:a16="http://schemas.microsoft.com/office/drawing/2014/main" id="{2F0C923D-A012-4681-AFE4-1726C65D4B6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88909824"/>
              </p:ext>
            </p:extLst>
          </p:nvPr>
        </p:nvGraphicFramePr>
        <p:xfrm>
          <a:off x="685801" y="2109028"/>
          <a:ext cx="8317507" cy="28558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0075">
                  <a:extLst>
                    <a:ext uri="{9D8B030D-6E8A-4147-A177-3AD203B41FA5}">
                      <a16:colId xmlns:a16="http://schemas.microsoft.com/office/drawing/2014/main" val="595489608"/>
                    </a:ext>
                  </a:extLst>
                </a:gridCol>
                <a:gridCol w="600402">
                  <a:extLst>
                    <a:ext uri="{9D8B030D-6E8A-4147-A177-3AD203B41FA5}">
                      <a16:colId xmlns:a16="http://schemas.microsoft.com/office/drawing/2014/main" val="4225621543"/>
                    </a:ext>
                  </a:extLst>
                </a:gridCol>
                <a:gridCol w="2403677">
                  <a:extLst>
                    <a:ext uri="{9D8B030D-6E8A-4147-A177-3AD203B41FA5}">
                      <a16:colId xmlns:a16="http://schemas.microsoft.com/office/drawing/2014/main" val="466847694"/>
                    </a:ext>
                  </a:extLst>
                </a:gridCol>
                <a:gridCol w="4853353">
                  <a:extLst>
                    <a:ext uri="{9D8B030D-6E8A-4147-A177-3AD203B41FA5}">
                      <a16:colId xmlns:a16="http://schemas.microsoft.com/office/drawing/2014/main" val="1394395711"/>
                    </a:ext>
                  </a:extLst>
                </a:gridCol>
              </a:tblGrid>
              <a:tr h="448777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1°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SINGULAR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HE HABIDO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826106"/>
                  </a:ext>
                </a:extLst>
              </a:tr>
              <a:tr h="569844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TÚ – VOS-USTED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HAS HABIDO – HAS HABIDO – HA HABIDO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7468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ÉL/ELLA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HA HABIDO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464336"/>
                  </a:ext>
                </a:extLst>
              </a:tr>
              <a:tr h="448777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1°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PLURAL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NOSOTROS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HEMOS HABIDO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228566"/>
                  </a:ext>
                </a:extLst>
              </a:tr>
              <a:tr h="448777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VOSOTROS-USTEDES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HABÉIS HABIDO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822097"/>
                  </a:ext>
                </a:extLst>
              </a:tr>
              <a:tr h="448777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ELLOS/ELLAS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HAN HABIDO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98511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65A3B5FA-D2FB-4259-9626-F91355E191EC}"/>
              </a:ext>
            </a:extLst>
          </p:cNvPr>
          <p:cNvSpPr txBox="1"/>
          <p:nvPr/>
        </p:nvSpPr>
        <p:spPr>
          <a:xfrm>
            <a:off x="5888865" y="5236135"/>
            <a:ext cx="575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2° B – PRÁCTICAS DEL LENGUAJE – SILVIA VILLALBA - 2020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8F99CB9-F964-409E-A840-6EC350CBF24B}"/>
              </a:ext>
            </a:extLst>
          </p:cNvPr>
          <p:cNvSpPr txBox="1"/>
          <p:nvPr/>
        </p:nvSpPr>
        <p:spPr>
          <a:xfrm>
            <a:off x="9239830" y="1535873"/>
            <a:ext cx="2166425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AR" dirty="0"/>
              <a:t>Solo se usa esta persona, ya que las otras han caído en desuso.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7D516099-F63B-41AF-A457-BD79CA566C63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10323043" y="2736202"/>
            <a:ext cx="0" cy="692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72A60DE-DF2B-4B78-9153-764445BD57CB}"/>
              </a:ext>
            </a:extLst>
          </p:cNvPr>
          <p:cNvCxnSpPr/>
          <p:nvPr/>
        </p:nvCxnSpPr>
        <p:spPr>
          <a:xfrm>
            <a:off x="9003308" y="3429000"/>
            <a:ext cx="13197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463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{BE832D52-857B-4C54-B3CC-DC99984757D7}tf04033927</Template>
  <TotalTime>91</TotalTime>
  <Words>591</Words>
  <Application>Microsoft Office PowerPoint</Application>
  <PresentationFormat>Panorámica</PresentationFormat>
  <Paragraphs>223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Angsana New</vt:lpstr>
      <vt:lpstr>Arial</vt:lpstr>
      <vt:lpstr>Impact</vt:lpstr>
      <vt:lpstr>Evento principal</vt:lpstr>
      <vt:lpstr>Ser - haber</vt:lpstr>
      <vt:lpstr>Ser – presente del indicativo</vt:lpstr>
      <vt:lpstr>SER – PRETÉRITO PERFECTO SIMPLE  DEL INDICATIVO</vt:lpstr>
      <vt:lpstr>SER – PRETÉRITO PERFECTO COMPUESTO DEL INDICATIVO</vt:lpstr>
      <vt:lpstr>SER – CONDICIONAL SIMPLE DEL INDICATIVO</vt:lpstr>
      <vt:lpstr>SER – PRETÉRITO IMPERFECTO</vt:lpstr>
      <vt:lpstr>HABER – PRESENTE DEL INDICATIVO</vt:lpstr>
      <vt:lpstr>HABER – PRETÉRITO PERFECTO SIMPLE DEL INDICATIVO</vt:lpstr>
      <vt:lpstr>HABER – PRETÉRITO PERFECTO COMPUESTO DEL INDICATIVO</vt:lpstr>
      <vt:lpstr>HABER – PRETÉRITO IMPERFECTO DEL INDICATIVO</vt:lpstr>
      <vt:lpstr>HABER – CONDICIONAL DEL INDICATIVO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 - haber</dc:title>
  <dc:creator>Silvia Karina Villalba</dc:creator>
  <cp:lastModifiedBy>Silvia Karina Villalba</cp:lastModifiedBy>
  <cp:revision>12</cp:revision>
  <dcterms:created xsi:type="dcterms:W3CDTF">2020-08-20T18:47:05Z</dcterms:created>
  <dcterms:modified xsi:type="dcterms:W3CDTF">2020-08-21T10:25:07Z</dcterms:modified>
</cp:coreProperties>
</file>